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7" r:id="rId2"/>
    <p:sldId id="256" r:id="rId3"/>
    <p:sldId id="269" r:id="rId4"/>
    <p:sldId id="259" r:id="rId5"/>
    <p:sldId id="277" r:id="rId6"/>
    <p:sldId id="279" r:id="rId7"/>
    <p:sldId id="272" r:id="rId8"/>
    <p:sldId id="261" r:id="rId9"/>
    <p:sldId id="280" r:id="rId10"/>
    <p:sldId id="281" r:id="rId11"/>
    <p:sldId id="273" r:id="rId12"/>
    <p:sldId id="266" r:id="rId13"/>
    <p:sldId id="274" r:id="rId14"/>
    <p:sldId id="263" r:id="rId15"/>
    <p:sldId id="275" r:id="rId16"/>
    <p:sldId id="276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btsev Andrey" initials="RA" lastIdx="2" clrIdx="0">
    <p:extLst>
      <p:ext uri="{19B8F6BF-5375-455C-9EA6-DF929625EA0E}">
        <p15:presenceInfo xmlns:p15="http://schemas.microsoft.com/office/powerpoint/2012/main" xmlns="" userId="Ryabtsev Andrey" providerId="None"/>
      </p:ext>
    </p:extLst>
  </p:cmAuthor>
  <p:cmAuthor id="2" name="Valentina Kulbitskay" initials="VK" lastIdx="3" clrIdx="1">
    <p:extLst>
      <p:ext uri="{19B8F6BF-5375-455C-9EA6-DF929625EA0E}">
        <p15:presenceInfo xmlns:p15="http://schemas.microsoft.com/office/powerpoint/2012/main" xmlns="" userId="S-1-5-21-290181428-804061093-2699580258-27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740"/>
    <a:srgbClr val="45B7FE"/>
    <a:srgbClr val="FE822E"/>
    <a:srgbClr val="FE7310"/>
    <a:srgbClr val="FE6502"/>
    <a:srgbClr val="33579E"/>
    <a:srgbClr val="FF3300"/>
    <a:srgbClr val="22A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98" autoAdjust="0"/>
  </p:normalViewPr>
  <p:slideViewPr>
    <p:cSldViewPr snapToGrid="0" showGuides="1">
      <p:cViewPr>
        <p:scale>
          <a:sx n="77" d="100"/>
          <a:sy n="77" d="100"/>
        </p:scale>
        <p:origin x="-1200" y="60"/>
      </p:cViewPr>
      <p:guideLst>
        <p:guide orient="horz" pos="2183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E88E6-CF0C-45D7-9171-9961EC8ABAF7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228BA-CD25-4DD4-8D07-F9ED5228B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190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98CBC-5E21-4DA4-8C38-F81006AE89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449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28BA-CD25-4DD4-8D07-F9ED5228B69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3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0DE9-5162-4ACB-A3F1-0E77DC45A7E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D81A-E4E9-48FE-BC64-83761F278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5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0DE9-5162-4ACB-A3F1-0E77DC45A7E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D81A-E4E9-48FE-BC64-83761F278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06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0DE9-5162-4ACB-A3F1-0E77DC45A7E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D81A-E4E9-48FE-BC64-83761F278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55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0DE9-5162-4ACB-A3F1-0E77DC45A7E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D81A-E4E9-48FE-BC64-83761F278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7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0DE9-5162-4ACB-A3F1-0E77DC45A7E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D81A-E4E9-48FE-BC64-83761F278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98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0DE9-5162-4ACB-A3F1-0E77DC45A7E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D81A-E4E9-48FE-BC64-83761F278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3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0DE9-5162-4ACB-A3F1-0E77DC45A7E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D81A-E4E9-48FE-BC64-83761F278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20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0DE9-5162-4ACB-A3F1-0E77DC45A7E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D81A-E4E9-48FE-BC64-83761F278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54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0DE9-5162-4ACB-A3F1-0E77DC45A7E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D81A-E4E9-48FE-BC64-83761F278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0DE9-5162-4ACB-A3F1-0E77DC45A7E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D81A-E4E9-48FE-BC64-83761F278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89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0DE9-5162-4ACB-A3F1-0E77DC45A7E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D81A-E4E9-48FE-BC64-83761F278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6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30DE9-5162-4ACB-A3F1-0E77DC45A7E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5D81A-E4E9-48FE-BC64-83761F278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9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feYN85fig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351" y="4080420"/>
            <a:ext cx="4583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Урок в средних классах образовательных организаций</a:t>
            </a:r>
            <a:endParaRPr lang="ru-RU" sz="2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1096500"/>
            <a:ext cx="3110920" cy="311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95501" y="1860722"/>
            <a:ext cx="6937329" cy="1105185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7" y="360745"/>
            <a:ext cx="8892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45B7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Обязанности пассажира</a:t>
            </a:r>
            <a:endParaRPr lang="ru-RU" sz="2800" b="1" dirty="0">
              <a:solidFill>
                <a:srgbClr val="45B7F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4798" y="1965633"/>
            <a:ext cx="6857409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cs typeface="Times" panose="02020603050405020304" pitchFamily="18" charset="0"/>
              </a:rPr>
              <a:t>Главная обязанность пассажира – </a:t>
            </a:r>
            <a:r>
              <a:rPr lang="ru-RU" b="1" dirty="0" smtClean="0">
                <a:cs typeface="Times" panose="02020603050405020304" pitchFamily="18" charset="0"/>
              </a:rPr>
              <a:t>пристегнуться в автомобиле!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cs typeface="Times" panose="02020603050405020304" pitchFamily="18" charset="0"/>
              </a:rPr>
              <a:t>Вторая обязанность – </a:t>
            </a:r>
            <a:r>
              <a:rPr lang="ru-RU" b="1" dirty="0" smtClean="0">
                <a:cs typeface="Times" panose="02020603050405020304" pitchFamily="18" charset="0"/>
              </a:rPr>
              <a:t>не отвлекать </a:t>
            </a:r>
            <a:r>
              <a:rPr lang="ru-RU" b="1" dirty="0">
                <a:cs typeface="Times" panose="02020603050405020304" pitchFamily="18" charset="0"/>
              </a:rPr>
              <a:t>водителя</a:t>
            </a:r>
            <a:r>
              <a:rPr lang="ru-RU" dirty="0">
                <a:cs typeface="Times" panose="02020603050405020304" pitchFamily="18" charset="0"/>
              </a:rPr>
              <a:t>, </a:t>
            </a:r>
            <a:r>
              <a:rPr lang="ru-RU" dirty="0" smtClean="0">
                <a:cs typeface="Times" panose="02020603050405020304" pitchFamily="18" charset="0"/>
              </a:rPr>
              <a:t>особенно</a:t>
            </a:r>
            <a:r>
              <a:rPr lang="ru-RU" dirty="0">
                <a:cs typeface="Times" panose="02020603050405020304" pitchFamily="18" charset="0"/>
              </a:rPr>
              <a:t>, при выполнении различных </a:t>
            </a:r>
            <a:r>
              <a:rPr lang="ru-RU" dirty="0" smtClean="0">
                <a:cs typeface="Times" panose="02020603050405020304" pitchFamily="18" charset="0"/>
              </a:rPr>
              <a:t>маневров</a:t>
            </a:r>
            <a:r>
              <a:rPr lang="ru-RU" dirty="0">
                <a:cs typeface="Times" panose="02020603050405020304" pitchFamily="18" charset="0"/>
              </a:rPr>
              <a:t>.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12595" y="127541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smtClean="0"/>
              <a:t>Какие есть обязанности у пассажира?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1"/>
          <a:stretch/>
        </p:blipFill>
        <p:spPr>
          <a:xfrm>
            <a:off x="4564165" y="3290000"/>
            <a:ext cx="3819051" cy="22925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39" y="3290000"/>
            <a:ext cx="3452326" cy="229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6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°Ð²ÑÐ¾Ð¼Ð¾Ð±Ð¸Ð»Ñ Ð»ÑÐ´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5" t="800" r="3331" b="-243"/>
          <a:stretch/>
        </p:blipFill>
        <p:spPr bwMode="auto">
          <a:xfrm>
            <a:off x="-1" y="0"/>
            <a:ext cx="9144001" cy="512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03086" y="3410977"/>
            <a:ext cx="8826500" cy="5232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a typeface="Arial" panose="020B0604020202020204" pitchFamily="34" charset="0"/>
              </a:rPr>
              <a:t>Финансовая </a:t>
            </a:r>
            <a:r>
              <a:rPr lang="ru-RU" sz="2800" b="1" dirty="0">
                <a:solidFill>
                  <a:schemeClr val="bg1"/>
                </a:solidFill>
                <a:ea typeface="Arial" panose="020B0604020202020204" pitchFamily="34" charset="0"/>
              </a:rPr>
              <a:t>грамотность, системы страхования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7"/>
          <a:stretch/>
        </p:blipFill>
        <p:spPr>
          <a:xfrm>
            <a:off x="1046" y="245327"/>
            <a:ext cx="8999034" cy="530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6"/>
          <a:stretch/>
        </p:blipFill>
        <p:spPr>
          <a:xfrm>
            <a:off x="0" y="-122663"/>
            <a:ext cx="9144000" cy="53488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9441" y="1789907"/>
            <a:ext cx="8826500" cy="92333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E822E"/>
                </a:solidFill>
                <a:ea typeface="Arial" panose="020B0604020202020204" pitchFamily="34" charset="0"/>
              </a:rPr>
              <a:t>Конкурс</a:t>
            </a:r>
            <a:endParaRPr lang="ru-RU" sz="5400" dirty="0">
              <a:solidFill>
                <a:srgbClr val="FE82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92" y="577222"/>
            <a:ext cx="86564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22AAF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rgbClr val="22AAF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Конкурс «Схема </a:t>
            </a:r>
            <a:r>
              <a:rPr lang="ru-RU" sz="2800" b="1" dirty="0">
                <a:solidFill>
                  <a:srgbClr val="22AAF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дорожной безопасности</a:t>
            </a:r>
            <a:r>
              <a:rPr lang="ru-RU" sz="2800" b="1" dirty="0" smtClean="0">
                <a:solidFill>
                  <a:srgbClr val="22AAF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lvl="0" algn="just">
              <a:spcAft>
                <a:spcPts val="0"/>
              </a:spcAft>
            </a:pP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Создать свою схему дорожной безопасности по маршруту «дом-школа-дом»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 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Разместить фотографию работы с заявкой на сайте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91526" y="2749208"/>
            <a:ext cx="22316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bezdtp.ru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4691" y="3531877"/>
            <a:ext cx="87653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школ-победительниц получат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призы: видеокамеру и модель схемы дорожной безопасности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2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Прием работ – до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ноября 2018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года.</a:t>
            </a:r>
          </a:p>
        </p:txBody>
      </p:sp>
    </p:spTree>
    <p:extLst>
      <p:ext uri="{BB962C8B-B14F-4D97-AF65-F5344CB8AC3E}">
        <p14:creationId xmlns:p14="http://schemas.microsoft.com/office/powerpoint/2010/main" val="8089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92" y="577222"/>
            <a:ext cx="86564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22AAF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rgbClr val="22AAF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должно быть изображено?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51279" y="1203355"/>
            <a:ext cx="92083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b="1" dirty="0"/>
              <a:t>Образовательное учреждение, жилые дома, автомобильные дороги, тротуары и, если есть, стадион, парк, спортивно-оздоровительный комплекс </a:t>
            </a:r>
            <a:r>
              <a:rPr lang="ru-RU" sz="1600" dirty="0"/>
              <a:t>– </a:t>
            </a:r>
            <a:r>
              <a:rPr lang="ru-RU" sz="1600" b="1" dirty="0">
                <a:solidFill>
                  <a:srgbClr val="FF3300"/>
                </a:solidFill>
              </a:rPr>
              <a:t>1 балл</a:t>
            </a:r>
            <a:r>
              <a:rPr lang="en-US" sz="1600" dirty="0"/>
              <a:t>;</a:t>
            </a:r>
            <a:endParaRPr lang="ru-RU" sz="1600" dirty="0"/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b="1" dirty="0"/>
              <a:t>Сеть автомобильных дорог, пути движения транспортных средств, пути движения детей </a:t>
            </a:r>
            <a:r>
              <a:rPr lang="ru-RU" sz="1600" dirty="0"/>
              <a:t>в/из образовательного учреждения, </a:t>
            </a:r>
            <a:r>
              <a:rPr lang="ru-RU" sz="1600" b="1" dirty="0"/>
              <a:t>опасные участки</a:t>
            </a:r>
            <a:r>
              <a:rPr lang="ru-RU" sz="1600" dirty="0"/>
              <a:t>, где возможны ДТП, </a:t>
            </a:r>
            <a:r>
              <a:rPr lang="ru-RU" sz="1600" b="1" dirty="0"/>
              <a:t>уличные пешеходные переходы, места несанкционированных переходов</a:t>
            </a:r>
            <a:r>
              <a:rPr lang="ru-RU" sz="1600" dirty="0"/>
              <a:t> на подходах к образовательному учреждению, а также </a:t>
            </a:r>
            <a:r>
              <a:rPr lang="ru-RU" sz="1600" b="1" dirty="0"/>
              <a:t>названия улиц и нумерация домов </a:t>
            </a:r>
            <a:r>
              <a:rPr lang="ru-RU" sz="1600" dirty="0"/>
              <a:t>– </a:t>
            </a:r>
            <a:r>
              <a:rPr lang="ru-RU" sz="1600" b="1" dirty="0">
                <a:solidFill>
                  <a:srgbClr val="FF3300"/>
                </a:solidFill>
              </a:rPr>
              <a:t>1 балл</a:t>
            </a:r>
            <a:r>
              <a:rPr lang="en-US" sz="1600" dirty="0"/>
              <a:t>;</a:t>
            </a:r>
            <a:endParaRPr lang="ru-RU" sz="1600" dirty="0"/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 Все </a:t>
            </a:r>
            <a:r>
              <a:rPr lang="ru-RU" sz="1600" b="1" dirty="0"/>
              <a:t>регулируемые и нерегулируемые пешеходные переходы, светофоры, дорожные знаки </a:t>
            </a:r>
            <a:r>
              <a:rPr lang="ru-RU" sz="1600" i="1" dirty="0"/>
              <a:t>5.19.1 и 5.19.2 «Пешеходный переход», дорожные знаки 1.23 «Дети», дорожные знаки 5.20 «Искусственные неровности»</a:t>
            </a:r>
            <a:r>
              <a:rPr lang="ru-RU" sz="1600" dirty="0"/>
              <a:t>, </a:t>
            </a:r>
            <a:r>
              <a:rPr lang="ru-RU" sz="1600" b="1" dirty="0"/>
              <a:t>разметка</a:t>
            </a:r>
            <a:r>
              <a:rPr lang="ru-RU" sz="1600" dirty="0"/>
              <a:t>. </a:t>
            </a:r>
            <a:r>
              <a:rPr lang="ru-RU" sz="1600" i="1" dirty="0"/>
              <a:t>Дорожный знак </a:t>
            </a:r>
            <a:r>
              <a:rPr lang="ru-RU" sz="1600" b="1" i="1" dirty="0"/>
              <a:t>«Пешеходный переход»</a:t>
            </a:r>
            <a:r>
              <a:rPr lang="ru-RU" sz="1600" b="1" dirty="0"/>
              <a:t> </a:t>
            </a:r>
            <a:r>
              <a:rPr lang="ru-RU" sz="1600" dirty="0"/>
              <a:t>должен быть выполнен </a:t>
            </a:r>
            <a:r>
              <a:rPr lang="ru-RU" sz="1600" b="1" dirty="0"/>
              <a:t>на желтом фоне </a:t>
            </a:r>
            <a:r>
              <a:rPr lang="ru-RU" sz="1600" dirty="0"/>
              <a:t>– </a:t>
            </a:r>
            <a:r>
              <a:rPr lang="ru-RU" sz="1600" b="1" dirty="0">
                <a:solidFill>
                  <a:srgbClr val="FF3300"/>
                </a:solidFill>
              </a:rPr>
              <a:t>2 балла</a:t>
            </a:r>
            <a:r>
              <a:rPr lang="ru-RU" sz="1600" dirty="0"/>
              <a:t>;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b="1" dirty="0"/>
              <a:t>Контактные телефоны организаций</a:t>
            </a:r>
            <a:r>
              <a:rPr lang="ru-RU" sz="1600" dirty="0"/>
              <a:t>, обеспечивающих дорожную безопасность в расположенном на ней районе населенного пункта – </a:t>
            </a:r>
            <a:r>
              <a:rPr lang="ru-RU" sz="1600" b="1" dirty="0">
                <a:solidFill>
                  <a:srgbClr val="FF3300"/>
                </a:solidFill>
              </a:rPr>
              <a:t>1 балл</a:t>
            </a:r>
            <a:r>
              <a:rPr lang="en-US" sz="1600" dirty="0"/>
              <a:t>;</a:t>
            </a:r>
            <a:endParaRPr lang="ru-RU" sz="1600" dirty="0"/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Наиболее частые </a:t>
            </a:r>
            <a:r>
              <a:rPr lang="ru-RU" sz="1600" b="1" dirty="0"/>
              <a:t>пути движения детей от дома </a:t>
            </a:r>
            <a:r>
              <a:rPr lang="ru-RU" sz="1600" dirty="0"/>
              <a:t>(от отдаленных остановок маршрутных транспортных средств) к образовательному учреждению и обратно. Особое внимание при исследовании маршрутов движения детей необходимо </a:t>
            </a:r>
            <a:r>
              <a:rPr lang="ru-RU" sz="1600" b="1" dirty="0"/>
              <a:t>уделить опасным зонам</a:t>
            </a:r>
            <a:r>
              <a:rPr lang="ru-RU" sz="1600" dirty="0"/>
              <a:t>, где дети пересекают проезжие части дорог </a:t>
            </a:r>
            <a:r>
              <a:rPr lang="ru-RU" sz="1600" b="1" dirty="0"/>
              <a:t>не по пешеходному переходу </a:t>
            </a:r>
            <a:r>
              <a:rPr lang="ru-RU" sz="1600" dirty="0"/>
              <a:t>– </a:t>
            </a:r>
            <a:r>
              <a:rPr lang="ru-RU" sz="1600" b="1" dirty="0">
                <a:solidFill>
                  <a:srgbClr val="FF3300"/>
                </a:solidFill>
              </a:rPr>
              <a:t>2 балла</a:t>
            </a:r>
            <a:r>
              <a:rPr lang="ru-RU" sz="1600" dirty="0"/>
              <a:t>;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За </a:t>
            </a:r>
            <a:r>
              <a:rPr lang="ru-RU" sz="1600" b="1" dirty="0"/>
              <a:t>творческий подход</a:t>
            </a:r>
            <a:r>
              <a:rPr lang="ru-RU" sz="1600" dirty="0"/>
              <a:t> к оформлению схемы дорожной безопасности конкурсное жюри начисляет </a:t>
            </a:r>
            <a:r>
              <a:rPr lang="ru-RU" sz="1600" b="1" dirty="0">
                <a:solidFill>
                  <a:srgbClr val="FF3300"/>
                </a:solidFill>
              </a:rPr>
              <a:t>2 балла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21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156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7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артинки по запросу поездка на авто ремень безопаснос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9"/>
          <a:stretch/>
        </p:blipFill>
        <p:spPr bwMode="auto">
          <a:xfrm>
            <a:off x="0" y="-55418"/>
            <a:ext cx="9144000" cy="503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8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feYN85fig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58866" cy="51518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185" y="0"/>
            <a:ext cx="683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a typeface="Arial" panose="020B0604020202020204" pitchFamily="34" charset="0"/>
              </a:rPr>
              <a:t>Фильм «Сложности перехода»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6"/>
          <p:cNvSpPr txBox="1"/>
          <p:nvPr/>
        </p:nvSpPr>
        <p:spPr>
          <a:xfrm>
            <a:off x="251927" y="2234884"/>
            <a:ext cx="123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4"/>
          <a:stretch/>
        </p:blipFill>
        <p:spPr>
          <a:xfrm>
            <a:off x="0" y="0"/>
            <a:ext cx="9144000" cy="50351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927" y="4315880"/>
            <a:ext cx="7772400" cy="5232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a typeface="Arial" panose="020B0604020202020204" pitchFamily="34" charset="0"/>
              </a:rPr>
              <a:t>Безопасность пешехода при переходе </a:t>
            </a:r>
            <a:r>
              <a:rPr lang="ru-RU" sz="2800" b="1" dirty="0" smtClean="0">
                <a:solidFill>
                  <a:schemeClr val="bg1"/>
                </a:solidFill>
                <a:ea typeface="Arial" panose="020B0604020202020204" pitchFamily="34" charset="0"/>
              </a:rPr>
              <a:t>дороги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1055" t="1631" r="10246" b="-1631"/>
          <a:stretch/>
        </p:blipFill>
        <p:spPr>
          <a:xfrm>
            <a:off x="788782" y="2535455"/>
            <a:ext cx="7423562" cy="30921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1869" y="1256116"/>
            <a:ext cx="7812795" cy="1413153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dirty="0"/>
              <a:t>Пропуская пешехода, водитель притормаживает и/ или останавливается. </a:t>
            </a:r>
            <a:endParaRPr lang="ru-RU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На </a:t>
            </a:r>
            <a:r>
              <a:rPr lang="ru-RU" dirty="0"/>
              <a:t>полную остановку транспорта у водителя уйдет время – </a:t>
            </a:r>
            <a:r>
              <a:rPr lang="ru-RU" b="1" dirty="0"/>
              <a:t>автомобиль не может остановиться </a:t>
            </a:r>
            <a:r>
              <a:rPr lang="ru-RU" b="1" dirty="0" smtClean="0"/>
              <a:t>мгновенно!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112" y="330533"/>
            <a:ext cx="8686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45B7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Пешеход несет ответственность за свою безопасность!</a:t>
            </a:r>
            <a:endParaRPr lang="ru-RU" sz="2800" b="1" dirty="0">
              <a:solidFill>
                <a:srgbClr val="45B7F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65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297" y="360745"/>
            <a:ext cx="8892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45B7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Правила перехода проезжей части</a:t>
            </a:r>
            <a:endParaRPr lang="ru-RU" sz="2800" b="1" dirty="0">
              <a:solidFill>
                <a:srgbClr val="45B7F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2595" y="206697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>
                <a:cs typeface="Times" panose="02020603050405020304" pitchFamily="18" charset="0"/>
              </a:rPr>
              <a:t>Дважды проверить возможность остановки </a:t>
            </a:r>
            <a:r>
              <a:rPr lang="ru-RU" dirty="0" smtClean="0">
                <a:cs typeface="Times" panose="02020603050405020304" pitchFamily="18" charset="0"/>
              </a:rPr>
              <a:t>автомобиля</a:t>
            </a:r>
            <a:r>
              <a:rPr lang="en-US" dirty="0" smtClean="0">
                <a:cs typeface="Times" panose="02020603050405020304" pitchFamily="18" charset="0"/>
              </a:rPr>
              <a:t>;</a:t>
            </a:r>
            <a:endParaRPr lang="ru-RU" dirty="0">
              <a:cs typeface="Times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>
                <a:cs typeface="Times" panose="02020603050405020304" pitchFamily="18" charset="0"/>
              </a:rPr>
              <a:t>Дважды посмотреть в сторону приближающейся </a:t>
            </a:r>
            <a:r>
              <a:rPr lang="ru-RU" dirty="0" smtClean="0">
                <a:cs typeface="Times" panose="02020603050405020304" pitchFamily="18" charset="0"/>
              </a:rPr>
              <a:t>опасности</a:t>
            </a:r>
            <a:r>
              <a:rPr lang="en-US" dirty="0" smtClean="0">
                <a:cs typeface="Times" panose="02020603050405020304" pitchFamily="18" charset="0"/>
              </a:rPr>
              <a:t>;</a:t>
            </a:r>
            <a:r>
              <a:rPr lang="ru-RU" dirty="0" smtClean="0">
                <a:cs typeface="Times" panose="02020603050405020304" pitchFamily="18" charset="0"/>
              </a:rPr>
              <a:t> </a:t>
            </a:r>
            <a:endParaRPr lang="ru-RU" dirty="0">
              <a:cs typeface="Times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>
                <a:cs typeface="Times" panose="02020603050405020304" pitchFamily="18" charset="0"/>
              </a:rPr>
              <a:t>Переходить дорогу там, где вас </a:t>
            </a:r>
            <a:r>
              <a:rPr lang="ru-RU" dirty="0" smtClean="0">
                <a:cs typeface="Times" panose="02020603050405020304" pitchFamily="18" charset="0"/>
              </a:rPr>
              <a:t>видят</a:t>
            </a:r>
            <a:r>
              <a:rPr lang="en-US" dirty="0">
                <a:cs typeface="Times" panose="02020603050405020304" pitchFamily="18" charset="0"/>
              </a:rPr>
              <a:t>;</a:t>
            </a:r>
            <a:endParaRPr lang="ru-RU" dirty="0">
              <a:cs typeface="Times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>
                <a:cs typeface="Times" panose="02020603050405020304" pitchFamily="18" charset="0"/>
              </a:rPr>
              <a:t>Переходить дорогу там, где нет изгибов </a:t>
            </a:r>
            <a:r>
              <a:rPr lang="ru-RU" dirty="0" smtClean="0">
                <a:cs typeface="Times" panose="02020603050405020304" pitchFamily="18" charset="0"/>
              </a:rPr>
              <a:t>дороги</a:t>
            </a:r>
            <a:r>
              <a:rPr lang="en-US" dirty="0">
                <a:cs typeface="Times" panose="02020603050405020304" pitchFamily="18" charset="0"/>
              </a:rPr>
              <a:t>;</a:t>
            </a:r>
            <a:endParaRPr lang="ru-RU" dirty="0">
              <a:cs typeface="Times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>
                <a:cs typeface="Times" panose="02020603050405020304" pitchFamily="18" charset="0"/>
              </a:rPr>
              <a:t>Удостовериться, что все участники дорожного движения останавливаются и пропускают </a:t>
            </a:r>
            <a:r>
              <a:rPr lang="ru-RU" dirty="0" smtClean="0">
                <a:cs typeface="Times" panose="02020603050405020304" pitchFamily="18" charset="0"/>
              </a:rPr>
              <a:t>вас</a:t>
            </a:r>
            <a:r>
              <a:rPr lang="en-US" dirty="0">
                <a:cs typeface="Times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2595" y="127541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smtClean="0"/>
              <a:t>Действия при переходе: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821" y="2185123"/>
            <a:ext cx="3327668" cy="256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65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6"/>
          <p:cNvSpPr txBox="1"/>
          <p:nvPr/>
        </p:nvSpPr>
        <p:spPr>
          <a:xfrm>
            <a:off x="251927" y="2234884"/>
            <a:ext cx="123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https://img-fotki.yandex.ru/get/4137/257891320.124/0_1baa5a_fae7cdac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1" r="7509"/>
          <a:stretch/>
        </p:blipFill>
        <p:spPr bwMode="auto">
          <a:xfrm>
            <a:off x="1" y="0"/>
            <a:ext cx="9143999" cy="498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32351" y="427073"/>
            <a:ext cx="8826500" cy="5232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a typeface="Arial" panose="020B0604020202020204" pitchFamily="34" charset="0"/>
              </a:rPr>
              <a:t>Безопасность пассажира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5"/>
          <a:stretch/>
        </p:blipFill>
        <p:spPr>
          <a:xfrm>
            <a:off x="0" y="0"/>
            <a:ext cx="9144000" cy="5478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7313" y="312880"/>
            <a:ext cx="8826500" cy="5232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a typeface="Arial" panose="020B0604020202020204" pitchFamily="34" charset="0"/>
              </a:rPr>
              <a:t>Права и обязанности пассажира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6"/>
          <a:stretch/>
        </p:blipFill>
        <p:spPr>
          <a:xfrm>
            <a:off x="6290203" y="2423524"/>
            <a:ext cx="2853797" cy="22800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0607" y="1964497"/>
            <a:ext cx="4648983" cy="3198064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7" y="360745"/>
            <a:ext cx="8892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45B7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Пассажир имеет полное право на безопасную поездку!</a:t>
            </a:r>
            <a:endParaRPr lang="ru-RU" sz="2800" b="1" dirty="0">
              <a:solidFill>
                <a:srgbClr val="45B7F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3037" y="2069407"/>
            <a:ext cx="434530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b="1" dirty="0" smtClean="0">
                <a:cs typeface="Times" panose="02020603050405020304" pitchFamily="18" charset="0"/>
              </a:rPr>
              <a:t>Пристегнуться </a:t>
            </a:r>
            <a:r>
              <a:rPr lang="ru-RU" dirty="0" smtClean="0">
                <a:cs typeface="Times" panose="02020603050405020304" pitchFamily="18" charset="0"/>
              </a:rPr>
              <a:t>самому и </a:t>
            </a:r>
            <a:r>
              <a:rPr lang="ru-RU" b="1" dirty="0" smtClean="0">
                <a:cs typeface="Times" panose="02020603050405020304" pitchFamily="18" charset="0"/>
              </a:rPr>
              <a:t>напомнить </a:t>
            </a:r>
            <a:r>
              <a:rPr lang="ru-RU" b="1" dirty="0">
                <a:cs typeface="Times" panose="02020603050405020304" pitchFamily="18" charset="0"/>
              </a:rPr>
              <a:t>водителю</a:t>
            </a:r>
            <a:r>
              <a:rPr lang="ru-RU" dirty="0">
                <a:cs typeface="Times" panose="02020603050405020304" pitchFamily="18" charset="0"/>
              </a:rPr>
              <a:t> о необходимости </a:t>
            </a:r>
            <a:r>
              <a:rPr lang="ru-RU" dirty="0" smtClean="0">
                <a:cs typeface="Times" panose="02020603050405020304" pitchFamily="18" charset="0"/>
              </a:rPr>
              <a:t>пристегнуться</a:t>
            </a:r>
            <a:r>
              <a:rPr lang="en-US" dirty="0">
                <a:cs typeface="Times" panose="02020603050405020304" pitchFamily="18" charset="0"/>
              </a:rPr>
              <a:t>;</a:t>
            </a:r>
            <a:endParaRPr lang="ru-RU" dirty="0" smtClean="0">
              <a:cs typeface="Times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b="1" dirty="0"/>
              <a:t>В</a:t>
            </a:r>
            <a:r>
              <a:rPr lang="ru-RU" b="1" dirty="0" smtClean="0"/>
              <a:t>овремя </a:t>
            </a:r>
            <a:r>
              <a:rPr lang="ru-RU" b="1" dirty="0"/>
              <a:t>оценить состояние водителя </a:t>
            </a:r>
            <a:r>
              <a:rPr lang="ru-RU" dirty="0"/>
              <a:t>до </a:t>
            </a:r>
            <a:r>
              <a:rPr lang="ru-RU" dirty="0" smtClean="0"/>
              <a:t>поездки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b="1" dirty="0" smtClean="0"/>
              <a:t>Сказать водителю, </a:t>
            </a:r>
            <a:r>
              <a:rPr lang="ru-RU" b="1" dirty="0"/>
              <a:t>чтобы вел </a:t>
            </a:r>
            <a:r>
              <a:rPr lang="ru-RU" b="1" dirty="0" smtClean="0"/>
              <a:t>аккуратнее или остановился</a:t>
            </a:r>
            <a:r>
              <a:rPr lang="ru-RU" dirty="0" smtClean="0"/>
              <a:t>, если видите, что он сонный или </a:t>
            </a:r>
            <a:r>
              <a:rPr lang="ru-RU" dirty="0" err="1" smtClean="0"/>
              <a:t>гиперактивный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b="1" dirty="0" smtClean="0"/>
              <a:t>Не садиться к выпившему водителю!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2595" y="127541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smtClean="0"/>
              <a:t>На что обратить внимание?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2595" y="3209586"/>
            <a:ext cx="18680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E30740"/>
                </a:solidFill>
                <a:cs typeface="Times" panose="02020603050405020304" pitchFamily="18" charset="0"/>
              </a:rPr>
              <a:t>ВАЖНО</a:t>
            </a:r>
            <a:endParaRPr lang="ru-RU" sz="4000" b="1" dirty="0">
              <a:solidFill>
                <a:srgbClr val="E307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159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1958</TotalTime>
  <Words>454</Words>
  <Application>Microsoft Office PowerPoint</Application>
  <PresentationFormat>Экран (4:3)</PresentationFormat>
  <Paragraphs>44</Paragraphs>
  <Slides>17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 Bakharev</dc:creator>
  <cp:lastModifiedBy>Учитель</cp:lastModifiedBy>
  <cp:revision>182</cp:revision>
  <dcterms:created xsi:type="dcterms:W3CDTF">2017-12-05T07:50:00Z</dcterms:created>
  <dcterms:modified xsi:type="dcterms:W3CDTF">2018-10-18T09:27:12Z</dcterms:modified>
</cp:coreProperties>
</file>